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5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 b="def" i="def"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 b="def" i="def"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 b="def" i="def"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4" name="Shape 8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6" name="Shape 8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Page 52 - But wait! What even is Programming?</a:t>
            </a:r>
          </a:p>
          <a:p>
            <a:pPr/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Programovat</a:t>
            </a:r>
            <a:r>
              <a:t> znamená umět počítačům říkat, jak za nás mají dělat nudné, opakující se úkony. Začíná to na tom, že mohou počítat čísla z tabulek nebo odesílat e-maily, a končí samořídícimi auty. Jak vypadá programování v praxi?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Potřebuješ vyřešit nějaký problém, ale dělat to ručně by bylo zdlouhavé.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Vymyslíš recept krok za krokem, podle kterého by problém mohl vyřešit počítač za tebe.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Napíšeš recept v nějakém „jazyce“, kterému počítač rozumí.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Necháš počítač spustit ten recept.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Zjistíš, že to máš vymyšlené s chybou. Počítač slepě následuje tvůj recept a celé je to špatně.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Opravuješ recept a spouštíš ho stále dokola, nejde ti to, přemýšlíš, vaříš kafe, točíš se na židli.</a:t>
            </a:r>
          </a:p>
          <a:p>
            <a:pPr>
              <a:buSzPct val="100000"/>
              <a:buAutoNum type="arabicPeriod" startAt="1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 třech hodinách spustíš recept a konečně to funguje. Hurá, naprogramováno!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7" name="Shape 8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Page 53 - JavaScript is powerful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8" name="Shape 9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Page 53 - JavaScript is powerful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8" name="Shape 9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Opravdové základy, Nic pokročilého</a:t>
            </a:r>
          </a:p>
          <a:p>
            <a:pPr/>
          </a:p>
          <a:p>
            <a:pPr/>
          </a:p>
          <a:p>
            <a:pPr/>
            <a:r>
              <a:t>https://www.w3schools.com/tags/canvas_rect.asp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36.png"/><Relationship Id="rId4" Type="http://schemas.openxmlformats.org/officeDocument/2006/relationships/image" Target="../media/image14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37.png"/><Relationship Id="rId4" Type="http://schemas.openxmlformats.org/officeDocument/2006/relationships/image" Target="../media/image14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39.png"/><Relationship Id="rId4" Type="http://schemas.openxmlformats.org/officeDocument/2006/relationships/image" Target="../media/image14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44.png"/><Relationship Id="rId4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45.png"/><Relationship Id="rId4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46.png"/><Relationship Id="rId4" Type="http://schemas.openxmlformats.org/officeDocument/2006/relationships/image" Target="../media/image14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47.png"/><Relationship Id="rId4" Type="http://schemas.openxmlformats.org/officeDocument/2006/relationships/image" Target="../media/image14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1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4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2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5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3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5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4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6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/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6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6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/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7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7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/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8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7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/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20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1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/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2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9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3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Ic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/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5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0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/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26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0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/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27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29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1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30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2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/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31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2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/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33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/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4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/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5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/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6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/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8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5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39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5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0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0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/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2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0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/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3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/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4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1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/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6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2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/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7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2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8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/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49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/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4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/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51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6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/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2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6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3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7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/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5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7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6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8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/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7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8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9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9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/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0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/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1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4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/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62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5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4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/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64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/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5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/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6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hite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/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67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hite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/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68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699" name="Text názvu"/>
          <p:cNvSpPr txBox="1"/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700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1" name="Text úrovně 1…"/>
          <p:cNvSpPr txBox="1"/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&amp;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10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Picture Placeholder 11"/>
          <p:cNvSpPr/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2" name="Text úrovně 1…"/>
          <p:cNvSpPr txBox="1"/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&amp; Char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22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Text úrovně 1…"/>
          <p:cNvSpPr txBox="1"/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 and Dat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/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735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Text úrovně 1…"/>
          <p:cNvSpPr txBox="1"/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/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46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7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56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/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65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6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White Speechmar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/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</a:lvl1pPr>
          </a:lstStyle>
          <a:p>
            <a:pPr/>
            <a:r>
              <a:t>Text názvu</a:t>
            </a:r>
          </a:p>
        </p:txBody>
      </p:sp>
      <p:sp>
        <p:nvSpPr>
          <p:cNvPr id="778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9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/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87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8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98" name="Text názvu"/>
          <p:cNvSpPr txBox="1"/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799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0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/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08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/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7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frame 16x9 Video placehol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/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835" name="Text názvu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836" name="Text úrovně 1…"/>
          <p:cNvSpPr txBox="1"/>
          <p:nvPr>
            <p:ph type="body" idx="1"/>
          </p:nvPr>
        </p:nvSpPr>
        <p:spPr>
          <a:xfrm>
            <a:off x="311699" y="1228675"/>
            <a:ext cx="8520602" cy="3340126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342900" indent="-257175">
              <a:spcBef>
                <a:spcPts val="0"/>
              </a:spcBef>
              <a:buSzPts val="1800"/>
              <a:buChar char="●"/>
            </a:lvl1pPr>
            <a:lvl2pPr marL="753835" indent="-306160">
              <a:spcBef>
                <a:spcPts val="0"/>
              </a:spcBef>
              <a:buSzPts val="1800"/>
              <a:buChar char="○"/>
            </a:lvl2pPr>
            <a:lvl3pPr marL="1096735" indent="-306160">
              <a:spcBef>
                <a:spcPts val="0"/>
              </a:spcBef>
              <a:buSzPts val="1800"/>
              <a:buChar char="■"/>
            </a:lvl3pPr>
            <a:lvl4pPr marL="1490662" indent="-357187">
              <a:spcBef>
                <a:spcPts val="0"/>
              </a:spcBef>
              <a:buSzPts val="1800"/>
              <a:buChar char="●"/>
            </a:lvl4pPr>
            <a:lvl5pPr marL="1833562" indent="-357187">
              <a:spcBef>
                <a:spcPts val="0"/>
              </a:spcBef>
              <a:buSzPts val="1800"/>
              <a:buChar char="○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837" name="Číslo snímku"/>
          <p:cNvSpPr txBox="1"/>
          <p:nvPr>
            <p:ph type="sldNum" sz="quarter" idx="2"/>
          </p:nvPr>
        </p:nvSpPr>
        <p:spPr>
          <a:xfrm>
            <a:off x="8592527" y="4705054"/>
            <a:ext cx="308562" cy="309851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/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8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/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9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4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0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 názvu</a:t>
            </a:r>
          </a:p>
        </p:txBody>
      </p:sp>
      <p:sp>
        <p:nvSpPr>
          <p:cNvPr id="4" name="Text úrovně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/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hyperlink" Target="https://developer.mozilla.org/en-US/docs/Web/Events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hyperlink" Target="https://javascript30.com/" TargetMode="External"/><Relationship Id="rId3" Type="http://schemas.openxmlformats.org/officeDocument/2006/relationships/image" Target="../media/image4.tif"/><Relationship Id="rId4" Type="http://schemas.openxmlformats.org/officeDocument/2006/relationships/hyperlink" Target="https://www.codewars.com/" TargetMode="External"/><Relationship Id="rId5" Type="http://schemas.openxmlformats.org/officeDocument/2006/relationships/image" Target="../media/image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eg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3schools.com/js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itle 1"/>
          <p:cNvSpPr txBox="1"/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/>
          <a:lstStyle/>
          <a:p>
            <a:pPr/>
            <a:r>
              <a:t>JavaScript</a:t>
            </a:r>
          </a:p>
        </p:txBody>
      </p:sp>
      <p:sp>
        <p:nvSpPr>
          <p:cNvPr id="847" name="Subtitle 2"/>
          <p:cNvSpPr txBox="1"/>
          <p:nvPr>
            <p:ph type="body" sz="quarter" idx="1"/>
          </p:nvPr>
        </p:nvSpPr>
        <p:spPr>
          <a:xfrm>
            <a:off x="250826" y="4352080"/>
            <a:ext cx="2090449" cy="370167"/>
          </a:xfrm>
          <a:prstGeom prst="rect">
            <a:avLst/>
          </a:prstGeom>
        </p:spPr>
        <p:txBody>
          <a:bodyPr/>
          <a:lstStyle/>
          <a:p>
            <a:pPr/>
            <a:r>
              <a:t>Code like a girl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Funkce #3</a:t>
            </a:r>
          </a:p>
        </p:txBody>
      </p:sp>
      <p:sp>
        <p:nvSpPr>
          <p:cNvPr id="959" name="Text Placeholder 2"/>
          <p:cNvSpPr txBox="1"/>
          <p:nvPr>
            <p:ph type="body" sz="quarter" idx="1"/>
          </p:nvPr>
        </p:nvSpPr>
        <p:spPr>
          <a:xfrm>
            <a:off x="1376774" y="967741"/>
            <a:ext cx="6390452" cy="553999"/>
          </a:xfrm>
          <a:prstGeom prst="rect">
            <a:avLst/>
          </a:prstGeom>
        </p:spPr>
        <p:txBody>
          <a:bodyPr/>
          <a:lstStyle/>
          <a:p>
            <a:pPr/>
            <a:r>
              <a:t>Napište si do souboru js/script.js</a:t>
            </a:r>
          </a:p>
        </p:txBody>
      </p:sp>
      <p:sp>
        <p:nvSpPr>
          <p:cNvPr id="960" name="TextBox 4"/>
          <p:cNvSpPr txBox="1"/>
          <p:nvPr/>
        </p:nvSpPr>
        <p:spPr>
          <a:xfrm>
            <a:off x="1554385" y="3126320"/>
            <a:ext cx="505974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Parametr funkce  je proměnná co bude existovat ve funkci.</a:t>
            </a:r>
          </a:p>
          <a:p>
            <a:pPr>
              <a:defRPr sz="1500"/>
            </a:pPr>
            <a:r>
              <a:t>Hodnotu udává ten kdo volá</a:t>
            </a:r>
          </a:p>
        </p:txBody>
      </p:sp>
      <p:sp>
        <p:nvSpPr>
          <p:cNvPr id="961" name="Rectangle 5"/>
          <p:cNvSpPr/>
          <p:nvPr/>
        </p:nvSpPr>
        <p:spPr>
          <a:xfrm>
            <a:off x="2286000" y="1648419"/>
            <a:ext cx="4572000" cy="891541"/>
          </a:xfrm>
          <a:prstGeom prst="rect">
            <a:avLst/>
          </a:prstGeom>
          <a:gradFill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function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FF00"/>
                </a:solidFill>
              </a:rPr>
              <a:t>ahoj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84EFFF"/>
                </a:solidFill>
              </a:rPr>
              <a:t>parametr</a:t>
            </a:r>
            <a:r>
              <a:rPr>
                <a:solidFill>
                  <a:srgbClr val="D4D4D4"/>
                </a:solidFill>
              </a:rPr>
              <a:t>) {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alert(</a:t>
            </a:r>
            <a:r>
              <a:rPr>
                <a:solidFill>
                  <a:srgbClr val="CE9178"/>
                </a:solidFill>
              </a:rPr>
              <a:t>'Ahoj '</a:t>
            </a:r>
            <a:r>
              <a:t> + </a:t>
            </a:r>
            <a:r>
              <a:rPr>
                <a:solidFill>
                  <a:srgbClr val="84EFFF"/>
                </a:solidFill>
              </a:rPr>
              <a:t>parametr</a:t>
            </a:r>
            <a:r>
              <a:t>);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962" name="Text Placeholder 2"/>
          <p:cNvSpPr txBox="1"/>
          <p:nvPr/>
        </p:nvSpPr>
        <p:spPr>
          <a:xfrm>
            <a:off x="1376774" y="3898760"/>
            <a:ext cx="6390452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342900" indent="-257175">
              <a:buClr>
                <a:schemeClr val="accent1"/>
              </a:buClr>
              <a:buSzPts val="1800"/>
              <a:buFont typeface="Arial"/>
              <a:buChar char="●"/>
            </a:lvl1pPr>
          </a:lstStyle>
          <a:p>
            <a:pPr/>
            <a:r>
              <a:t>Zavolej funkci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událost #4</a:t>
            </a:r>
          </a:p>
        </p:txBody>
      </p:sp>
      <p:sp>
        <p:nvSpPr>
          <p:cNvPr id="965" name="Text Placeholder 2"/>
          <p:cNvSpPr txBox="1"/>
          <p:nvPr>
            <p:ph type="body" idx="1"/>
          </p:nvPr>
        </p:nvSpPr>
        <p:spPr>
          <a:xfrm>
            <a:off x="311699" y="1228674"/>
            <a:ext cx="8520602" cy="3340127"/>
          </a:xfrm>
          <a:prstGeom prst="rect">
            <a:avLst/>
          </a:prstGeom>
        </p:spPr>
        <p:txBody>
          <a:bodyPr/>
          <a:lstStyle/>
          <a:p>
            <a:pPr/>
            <a:r>
              <a:t>Událost = Event</a:t>
            </a:r>
          </a:p>
          <a:p>
            <a:pPr/>
            <a:r>
              <a:t>Seznam: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https://developer.mozilla.org/en-US/docs/Web/Events</a:t>
            </a:r>
          </a:p>
          <a:p>
            <a:pPr/>
            <a:r>
              <a:t>Event na stránce (třeba klik myši na element) vyvolá funkci</a:t>
            </a:r>
          </a:p>
          <a:p>
            <a:pPr/>
          </a:p>
          <a:p>
            <a:pPr marL="428625" indent="-342900">
              <a:buFontTx/>
              <a:buAutoNum type="arabicPeriod" startAt="1"/>
            </a:pPr>
            <a:r>
              <a:t>Do index.html vložíme button</a:t>
            </a:r>
          </a:p>
        </p:txBody>
      </p:sp>
      <p:sp>
        <p:nvSpPr>
          <p:cNvPr id="966" name="TextBox 4"/>
          <p:cNvSpPr txBox="1"/>
          <p:nvPr/>
        </p:nvSpPr>
        <p:spPr>
          <a:xfrm>
            <a:off x="1606297" y="3914824"/>
            <a:ext cx="533734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/>
            </a:pPr>
            <a:r>
              <a:t>Po kliknutí na tlačítko se zavolá </a:t>
            </a:r>
            <a:r>
              <a:rPr>
                <a:solidFill>
                  <a:schemeClr val="accent5"/>
                </a:solidFill>
              </a:rPr>
              <a:t>funkce ahoj</a:t>
            </a:r>
            <a:r>
              <a:t> </a:t>
            </a:r>
          </a:p>
          <a:p>
            <a:pPr>
              <a:defRPr sz="2100"/>
            </a:pPr>
            <a:r>
              <a:t>s </a:t>
            </a:r>
            <a:r>
              <a:rPr>
                <a:solidFill>
                  <a:schemeClr val="accent5"/>
                </a:solidFill>
              </a:rPr>
              <a:t>parametrem “Zdravím z Code like a girl“</a:t>
            </a:r>
          </a:p>
        </p:txBody>
      </p:sp>
      <p:sp>
        <p:nvSpPr>
          <p:cNvPr id="967" name="Rectangle 6"/>
          <p:cNvSpPr/>
          <p:nvPr/>
        </p:nvSpPr>
        <p:spPr>
          <a:xfrm>
            <a:off x="737616" y="3122247"/>
            <a:ext cx="7906512" cy="294641"/>
          </a:xfrm>
          <a:prstGeom prst="rect">
            <a:avLst/>
          </a:prstGeom>
          <a:gradFill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808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</a:t>
            </a:r>
            <a:r>
              <a:rPr>
                <a:solidFill>
                  <a:srgbClr val="569CD6"/>
                </a:solidFill>
              </a:rPr>
              <a:t>button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onclick</a:t>
            </a:r>
            <a:r>
              <a:rPr>
                <a:solidFill>
                  <a:srgbClr val="D4D4D4"/>
                </a:solidFill>
              </a:rPr>
              <a:t>=</a:t>
            </a:r>
            <a:r>
              <a:rPr>
                <a:solidFill>
                  <a:srgbClr val="CE9178"/>
                </a:solidFill>
              </a:rPr>
              <a:t>"ahoj('Zdravím z Code Like a Girl');"</a:t>
            </a:r>
            <a:r>
              <a:rPr>
                <a:solidFill>
                  <a:srgbClr val="D4D4D4"/>
                </a:solidFill>
              </a:rPr>
              <a:t> </a:t>
            </a:r>
            <a:r>
              <a:t>&gt;</a:t>
            </a:r>
            <a:r>
              <a:rPr>
                <a:solidFill>
                  <a:srgbClr val="D4D4D4"/>
                </a:solidFill>
              </a:rPr>
              <a:t>Pozdrav</a:t>
            </a:r>
            <a:r>
              <a:t>&lt;/</a:t>
            </a:r>
            <a:r>
              <a:rPr>
                <a:solidFill>
                  <a:srgbClr val="569CD6"/>
                </a:solidFill>
              </a:rPr>
              <a:t>button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itle 1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První program – chrome tools #5</a:t>
            </a:r>
          </a:p>
        </p:txBody>
      </p:sp>
      <p:pic>
        <p:nvPicPr>
          <p:cNvPr id="9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862" y="1281112"/>
            <a:ext cx="6815139" cy="82867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Straight Arrow Connector 4"/>
          <p:cNvSpPr/>
          <p:nvPr/>
        </p:nvSpPr>
        <p:spPr>
          <a:xfrm flipV="1">
            <a:off x="2453639" y="2011680"/>
            <a:ext cx="38101" cy="937261"/>
          </a:xfrm>
          <a:prstGeom prst="line">
            <a:avLst/>
          </a:prstGeom>
          <a:ln>
            <a:solidFill>
              <a:srgbClr val="00ACC5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2" name="Straight Arrow Connector 7"/>
          <p:cNvSpPr/>
          <p:nvPr/>
        </p:nvSpPr>
        <p:spPr>
          <a:xfrm flipV="1">
            <a:off x="6484620" y="2109786"/>
            <a:ext cx="929640" cy="839154"/>
          </a:xfrm>
          <a:prstGeom prst="line">
            <a:avLst/>
          </a:prstGeom>
          <a:ln>
            <a:solidFill>
              <a:srgbClr val="00ACC5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3" name="TextBox 8"/>
          <p:cNvSpPr txBox="1"/>
          <p:nvPr/>
        </p:nvSpPr>
        <p:spPr>
          <a:xfrm>
            <a:off x="1981201" y="3055621"/>
            <a:ext cx="8917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CHYBA</a:t>
            </a:r>
          </a:p>
        </p:txBody>
      </p:sp>
      <p:sp>
        <p:nvSpPr>
          <p:cNvPr id="974" name="TextBox 9"/>
          <p:cNvSpPr txBox="1"/>
          <p:nvPr/>
        </p:nvSpPr>
        <p:spPr>
          <a:xfrm>
            <a:off x="5760721" y="3055620"/>
            <a:ext cx="19460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SOUBOR:ŘÁDEK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objekt #7</a:t>
            </a:r>
          </a:p>
        </p:txBody>
      </p:sp>
      <p:sp>
        <p:nvSpPr>
          <p:cNvPr id="977" name="Text Placeholder 2"/>
          <p:cNvSpPr txBox="1"/>
          <p:nvPr>
            <p:ph type="body" idx="1"/>
          </p:nvPr>
        </p:nvSpPr>
        <p:spPr>
          <a:xfrm>
            <a:off x="1376774" y="822960"/>
            <a:ext cx="6390452" cy="3681577"/>
          </a:xfrm>
          <a:prstGeom prst="rect">
            <a:avLst/>
          </a:prstGeom>
        </p:spPr>
        <p:txBody>
          <a:bodyPr/>
          <a:lstStyle/>
          <a:p>
            <a:pPr/>
            <a:r>
              <a:t>Strukturovaná proměnná, která obsahuje více než jednu informaci</a:t>
            </a:r>
          </a:p>
          <a:p>
            <a:pPr/>
            <a:r>
              <a:t>Může v sobě obsahovat funkce</a:t>
            </a:r>
          </a:p>
          <a:p>
            <a:pPr/>
            <a:r>
              <a:t>Tvoří se slůvkem </a:t>
            </a:r>
            <a:r>
              <a:rPr>
                <a:solidFill>
                  <a:srgbClr val="FF0000"/>
                </a:solidFill>
              </a:rPr>
              <a:t>new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NazevObjektu</a:t>
            </a:r>
            <a:r>
              <a:rPr>
                <a:solidFill>
                  <a:srgbClr val="FF0000"/>
                </a:solidFill>
              </a:rPr>
              <a:t>();</a:t>
            </a:r>
          </a:p>
        </p:txBody>
      </p:sp>
      <p:pic>
        <p:nvPicPr>
          <p:cNvPr id="97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9739" y="2202375"/>
            <a:ext cx="5143501" cy="1750220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TextBox 4"/>
          <p:cNvSpPr txBox="1"/>
          <p:nvPr/>
        </p:nvSpPr>
        <p:spPr>
          <a:xfrm>
            <a:off x="1775459" y="4123663"/>
            <a:ext cx="496062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Do proměnné </a:t>
            </a:r>
            <a:r>
              <a:rPr>
                <a:solidFill>
                  <a:schemeClr val="accent5"/>
                </a:solidFill>
              </a:rPr>
              <a:t>aktualniCas</a:t>
            </a:r>
            <a:r>
              <a:t> jsem vytvořil </a:t>
            </a:r>
            <a:r>
              <a:rPr>
                <a:solidFill>
                  <a:schemeClr val="accent5"/>
                </a:solidFill>
              </a:rPr>
              <a:t>objekt Date()</a:t>
            </a:r>
            <a:endParaRPr>
              <a:solidFill>
                <a:schemeClr val="accent5"/>
              </a:solidFill>
            </a:endParaRPr>
          </a:p>
          <a:p>
            <a:pPr>
              <a:defRPr sz="1500"/>
            </a:pPr>
            <a:r>
              <a:t>Visual studio je chytré a ví, že je tam spousta funkcí, co se dá spustit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pole #8</a:t>
            </a:r>
          </a:p>
        </p:txBody>
      </p:sp>
      <p:sp>
        <p:nvSpPr>
          <p:cNvPr id="982" name="Text Placeholder 2"/>
          <p:cNvSpPr txBox="1"/>
          <p:nvPr>
            <p:ph type="body" idx="1"/>
          </p:nvPr>
        </p:nvSpPr>
        <p:spPr>
          <a:xfrm>
            <a:off x="1376774" y="822960"/>
            <a:ext cx="6390452" cy="3681577"/>
          </a:xfrm>
          <a:prstGeom prst="rect">
            <a:avLst/>
          </a:prstGeom>
        </p:spPr>
        <p:txBody>
          <a:bodyPr/>
          <a:lstStyle/>
          <a:p>
            <a:pPr/>
            <a:r>
              <a:t>Je seznam za sebou jdoucích hodnot v jedné proměnné</a:t>
            </a:r>
          </a:p>
          <a:p>
            <a:pPr/>
            <a:r>
              <a:t>Prvky lze jednoduše odebírat, přidávat, číst atd.</a:t>
            </a:r>
            <a:br/>
          </a:p>
        </p:txBody>
      </p:sp>
      <p:sp>
        <p:nvSpPr>
          <p:cNvPr id="9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19 July 2023</a:t>
            </a:r>
          </a:p>
        </p:txBody>
      </p:sp>
      <p:pic>
        <p:nvPicPr>
          <p:cNvPr id="984" name="ray-so-export (2).png" descr="ray-so-export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715" y="1643890"/>
            <a:ext cx="4231022" cy="309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Obdélník"/>
          <p:cNvSpPr/>
          <p:nvPr/>
        </p:nvSpPr>
        <p:spPr>
          <a:xfrm>
            <a:off x="254932" y="974609"/>
            <a:ext cx="8634136" cy="36650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6350" tIns="6350" rIns="6350" bIns="6350" anchor="ctr"/>
          <a:lstStyle/>
          <a:p>
            <a:pPr/>
          </a:p>
        </p:txBody>
      </p:sp>
      <p:sp>
        <p:nvSpPr>
          <p:cNvPr id="987" name="Title 1"/>
          <p:cNvSpPr txBox="1"/>
          <p:nvPr>
            <p:ph type="title"/>
          </p:nvPr>
        </p:nvSpPr>
        <p:spPr>
          <a:xfrm>
            <a:off x="227879" y="76607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– spojíme to #9</a:t>
            </a:r>
          </a:p>
        </p:txBody>
      </p:sp>
      <p:sp>
        <p:nvSpPr>
          <p:cNvPr id="988" name="Text Placeholder 2"/>
          <p:cNvSpPr txBox="1"/>
          <p:nvPr>
            <p:ph type="body" sz="quarter" idx="1"/>
          </p:nvPr>
        </p:nvSpPr>
        <p:spPr>
          <a:xfrm>
            <a:off x="227880" y="463517"/>
            <a:ext cx="4473660" cy="432486"/>
          </a:xfrm>
          <a:prstGeom prst="rect">
            <a:avLst/>
          </a:prstGeom>
        </p:spPr>
        <p:txBody>
          <a:bodyPr/>
          <a:lstStyle>
            <a:lvl1pPr marL="308609" indent="-231457" defTabSz="822959">
              <a:buSzPts val="1600"/>
              <a:defRPr sz="1619"/>
            </a:lvl1pPr>
          </a:lstStyle>
          <a:p>
            <a:pPr/>
            <a:r>
              <a:t>Ukázat VS code – index.html script.js</a:t>
            </a:r>
          </a:p>
        </p:txBody>
      </p:sp>
      <p:sp>
        <p:nvSpPr>
          <p:cNvPr id="989" name="// Tady je pole možných odpovědí…"/>
          <p:cNvSpPr txBox="1"/>
          <p:nvPr/>
        </p:nvSpPr>
        <p:spPr>
          <a:xfrm>
            <a:off x="387869" y="1053993"/>
            <a:ext cx="7969276" cy="3343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Tady je pole možných odpovědí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00A67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2E95D3"/>
                </a:solidFill>
              </a:rPr>
              <a:t>let</a:t>
            </a:r>
            <a:r>
              <a:rPr>
                <a:solidFill>
                  <a:srgbClr val="FFFFFF"/>
                </a:solidFill>
              </a:rPr>
              <a:t> odpovedi = [</a:t>
            </a:r>
            <a:r>
              <a:t>"Rozhodně ano!"</a:t>
            </a:r>
            <a:r>
              <a:rPr>
                <a:solidFill>
                  <a:srgbClr val="FFFFFF"/>
                </a:solidFill>
              </a:rPr>
              <a:t>, </a:t>
            </a:r>
            <a:r>
              <a:t>"Ani náhodou!"</a:t>
            </a:r>
            <a:r>
              <a:rPr>
                <a:solidFill>
                  <a:srgbClr val="FFFFFF"/>
                </a:solidFill>
              </a:rPr>
              <a:t>, </a:t>
            </a:r>
            <a:r>
              <a:t>"Možná..."</a:t>
            </a:r>
            <a:r>
              <a:rPr>
                <a:solidFill>
                  <a:srgbClr val="FFFFFF"/>
                </a:solidFill>
              </a:rPr>
              <a:t>, </a:t>
            </a:r>
            <a:r>
              <a:t>"Zeptej se později."</a:t>
            </a:r>
            <a:r>
              <a:rPr>
                <a:solidFill>
                  <a:srgbClr val="FFFFFF"/>
                </a:solidFill>
              </a:rPr>
              <a:t>, </a:t>
            </a:r>
            <a:r>
              <a:t>"Absolutně ne!"</a:t>
            </a:r>
            <a:r>
              <a:rPr>
                <a:solidFill>
                  <a:srgbClr val="FFFFFF"/>
                </a:solidFill>
              </a:rPr>
              <a:t>, </a:t>
            </a:r>
            <a:r>
              <a:t>"Bez pochyby."</a:t>
            </a:r>
            <a:r>
              <a:rPr>
                <a:solidFill>
                  <a:srgbClr val="FFFFFF"/>
                </a:solidFill>
              </a:rPr>
              <a:t>];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Teď uděláme funkci, která při položení otázky vybere náhodnou odpověď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22C3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2E95D3"/>
                </a:solidFill>
              </a:rPr>
              <a:t>function</a:t>
            </a:r>
            <a:r>
              <a:rPr>
                <a:solidFill>
                  <a:srgbClr val="FFFFFF"/>
                </a:solidFill>
              </a:rPr>
              <a:t> </a:t>
            </a:r>
            <a:r>
              <a:t>zeptejSeMagicka8Koule</a:t>
            </a:r>
            <a:r>
              <a:rPr>
                <a:solidFill>
                  <a:srgbClr val="FFFFFF"/>
                </a:solidFill>
              </a:rPr>
              <a:t>() {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/>
                </a:solidFill>
              </a:rPr>
              <a:t>    </a:t>
            </a:r>
            <a:r>
              <a:t>// Získej otázku od uživatele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00A67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2E95D3"/>
                </a:solidFill>
              </a:rPr>
              <a:t>let</a:t>
            </a:r>
            <a:r>
              <a:rPr>
                <a:solidFill>
                  <a:srgbClr val="FFFFFF"/>
                </a:solidFill>
              </a:rPr>
              <a:t> otazka = </a:t>
            </a:r>
            <a:r>
              <a:rPr>
                <a:solidFill>
                  <a:srgbClr val="F22C3D"/>
                </a:solidFill>
              </a:rPr>
              <a:t>prompt</a:t>
            </a:r>
            <a:r>
              <a:rPr>
                <a:solidFill>
                  <a:srgbClr val="FFFFFF"/>
                </a:solidFill>
              </a:rPr>
              <a:t>(</a:t>
            </a:r>
            <a:r>
              <a:t>"Zeptej se magické 8 koule na otázku!"</a:t>
            </a:r>
            <a:r>
              <a:rPr>
                <a:solidFill>
                  <a:srgbClr val="FFFFFF"/>
                </a:solidFill>
              </a:rPr>
              <a:t>);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/>
                </a:solidFill>
              </a:rPr>
              <a:t>    </a:t>
            </a:r>
            <a:r>
              <a:t>// Zkontroluj, zda otázka není prázdná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2E95D3"/>
                </a:solidFill>
              </a:rPr>
              <a:t>if</a:t>
            </a:r>
            <a:r>
              <a:t>(otazka) {</a:t>
            </a:r>
          </a:p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/>
                </a:solidFill>
              </a:rPr>
              <a:t>        </a:t>
            </a:r>
            <a:r>
              <a:t>// Teď potřebujeme vybrat náhodnou odpověď z našeho pole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2E95D3"/>
                </a:solidFill>
              </a:rPr>
              <a:t>let</a:t>
            </a:r>
            <a:r>
              <a:t> nahodnyIndex = </a:t>
            </a:r>
            <a:r>
              <a:rPr>
                <a:solidFill>
                  <a:srgbClr val="F22C3D"/>
                </a:solidFill>
              </a:rPr>
              <a:t>Math</a:t>
            </a:r>
            <a:r>
              <a:t>.</a:t>
            </a:r>
            <a:r>
              <a:rPr>
                <a:solidFill>
                  <a:srgbClr val="F22C3D"/>
                </a:solidFill>
              </a:rPr>
              <a:t>floor</a:t>
            </a:r>
            <a:r>
              <a:t>(</a:t>
            </a:r>
            <a:r>
              <a:rPr>
                <a:solidFill>
                  <a:srgbClr val="F22C3D"/>
                </a:solidFill>
              </a:rPr>
              <a:t>Math</a:t>
            </a:r>
            <a:r>
              <a:t>.</a:t>
            </a:r>
            <a:r>
              <a:rPr>
                <a:solidFill>
                  <a:srgbClr val="F22C3D"/>
                </a:solidFill>
              </a:rPr>
              <a:t>random</a:t>
            </a:r>
            <a:r>
              <a:t>() * odpovedi.length);</a:t>
            </a: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/>
                </a:solidFill>
              </a:rPr>
              <a:t>        </a:t>
            </a:r>
            <a:r>
              <a:t>// Ukaž odpověď uživateli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F22C3D"/>
                </a:solidFill>
              </a:rPr>
              <a:t>alert</a:t>
            </a:r>
            <a:r>
              <a:t>(</a:t>
            </a:r>
            <a:r>
              <a:rPr>
                <a:solidFill>
                  <a:srgbClr val="00A67D"/>
                </a:solidFill>
              </a:rPr>
              <a:t>"Magická 8 koule říká: "</a:t>
            </a:r>
            <a:r>
              <a:t> + odpovedi[nahodnyIndex]);</a:t>
            </a: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 </a:t>
            </a:r>
            <a:r>
              <a:rPr>
                <a:solidFill>
                  <a:srgbClr val="2E95D3"/>
                </a:solidFill>
              </a:rPr>
              <a:t>else</a:t>
            </a:r>
            <a:r>
              <a:t> {</a:t>
            </a:r>
          </a:p>
          <a:p>
            <a:pPr defTabSz="457200">
              <a:defRPr sz="900">
                <a:solidFill>
                  <a:srgbClr val="00A67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F22C3D"/>
                </a:solidFill>
              </a:rPr>
              <a:t>alert</a:t>
            </a:r>
            <a:r>
              <a:rPr>
                <a:solidFill>
                  <a:srgbClr val="FFFFFF"/>
                </a:solidFill>
              </a:rPr>
              <a:t>(</a:t>
            </a:r>
            <a:r>
              <a:t>"Musíš položit otázku, abys dostal/a odpověď."</a:t>
            </a:r>
            <a:r>
              <a:rPr>
                <a:solidFill>
                  <a:srgbClr val="FFFFFF"/>
                </a:solidFill>
              </a:rPr>
              <a:t>);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defTabSz="457200">
              <a:defRPr sz="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defRPr sz="900">
                <a:solidFill>
                  <a:srgbClr val="FFFFFF">
                    <a:alpha val="50196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Pojďme hrát!</a:t>
            </a:r>
            <a:endParaRPr>
              <a:solidFill>
                <a:srgbClr val="FFFFFF"/>
              </a:solidFill>
            </a:endParaRPr>
          </a:p>
          <a:p>
            <a:pPr defTabSz="457200">
              <a:defRPr sz="900">
                <a:solidFill>
                  <a:srgbClr val="F22C3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zeptejSeMagicka8Koule</a:t>
            </a:r>
            <a:r>
              <a:rPr>
                <a:solidFill>
                  <a:srgbClr val="FFFFFF"/>
                </a:solidFill>
              </a:rPr>
              <a:t>();</a:t>
            </a:r>
          </a:p>
        </p:txBody>
      </p:sp>
      <p:sp>
        <p:nvSpPr>
          <p:cNvPr id="99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19 July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Jak pokračova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 pokračovat?</a:t>
            </a:r>
          </a:p>
        </p:txBody>
      </p:sp>
      <p:sp>
        <p:nvSpPr>
          <p:cNvPr id="993" name="Javascript 30 - challenge na 30 dní zábavnou formou, 10-90min na úkol např: hodiny, hra na bicí, video přehrávač, efekty s webkamerou, tref krtka, hlasová syntéza…"/>
          <p:cNvSpPr txBox="1"/>
          <p:nvPr>
            <p:ph type="body" sz="half" idx="1"/>
          </p:nvPr>
        </p:nvSpPr>
        <p:spPr>
          <a:xfrm>
            <a:off x="239285" y="901687"/>
            <a:ext cx="4097416" cy="3340126"/>
          </a:xfrm>
          <a:prstGeom prst="rect">
            <a:avLst/>
          </a:prstGeom>
        </p:spPr>
        <p:txBody>
          <a:bodyPr/>
          <a:lstStyle/>
          <a:p>
            <a:pPr/>
            <a:r>
              <a:t>Javascript 30 - challenge na 30 dní zábavnou formou, 10-90min na úkol</a:t>
            </a:r>
            <a:br/>
            <a:r>
              <a:t>např: hodiny, hra na bicí, video přehrávač, efekty s webkamerou, tref krtka, hlasová syntéza</a:t>
            </a:r>
          </a:p>
          <a:p>
            <a:pP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https://javascript30.com/</a:t>
            </a:r>
          </a:p>
        </p:txBody>
      </p:sp>
      <p:sp>
        <p:nvSpPr>
          <p:cNvPr id="99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95" name="Obrázek" descr="Obrá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237" y="3099369"/>
            <a:ext cx="3214664" cy="1528891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Codewars - kódové soutěže např: spočítej výšku koček, řešitel sudoku, přežijete zombie apokalypsu?…"/>
          <p:cNvSpPr txBox="1"/>
          <p:nvPr/>
        </p:nvSpPr>
        <p:spPr>
          <a:xfrm>
            <a:off x="4809913" y="971932"/>
            <a:ext cx="4097417" cy="334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342900" indent="-257175">
              <a:buClr>
                <a:schemeClr val="accent1"/>
              </a:buClr>
              <a:buSzPts val="1800"/>
              <a:buFont typeface="Arial"/>
              <a:buChar char="●"/>
            </a:pPr>
            <a:r>
              <a:t>Codewars - kódové soutěže</a:t>
            </a:r>
            <a:br/>
            <a:r>
              <a:t>např: spočítej výšku koček,</a:t>
            </a:r>
            <a:br/>
            <a:r>
              <a:t>řešitel sudoku, přežijete zombie apokalypsu?</a:t>
            </a:r>
          </a:p>
          <a:p>
            <a:pPr marL="342900" indent="-257175">
              <a:buClr>
                <a:schemeClr val="accent1"/>
              </a:buClr>
              <a:buSzPts val="1800"/>
              <a:buFont typeface="Arial"/>
              <a:buChar char="●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https://www.codewars.com/</a:t>
            </a:r>
            <a:r>
              <a:t> </a:t>
            </a:r>
          </a:p>
        </p:txBody>
      </p:sp>
      <p:sp>
        <p:nvSpPr>
          <p:cNvPr id="99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19 July 2023</a:t>
            </a:r>
          </a:p>
        </p:txBody>
      </p:sp>
      <p:pic>
        <p:nvPicPr>
          <p:cNvPr id="998" name="Obrázek" descr="Obrázek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5408" y="2974704"/>
            <a:ext cx="2950618" cy="1659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sp>
        <p:nvSpPr>
          <p:cNvPr id="85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11 July 2021</a:t>
            </a:r>
          </a:p>
        </p:txBody>
      </p:sp>
      <p:pic>
        <p:nvPicPr>
          <p:cNvPr id="85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0" r="21960" b="2"/>
          <a:stretch>
            <a:fillRect/>
          </a:stretch>
        </p:blipFill>
        <p:spPr>
          <a:xfrm>
            <a:off x="4679950" y="873125"/>
            <a:ext cx="4213225" cy="3603625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Title 1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Co je </a:t>
            </a:r>
            <a:r>
              <a:t>program</a:t>
            </a:r>
            <a:r>
              <a:t>ování</a:t>
            </a:r>
            <a:r>
              <a:t>?</a:t>
            </a:r>
          </a:p>
        </p:txBody>
      </p:sp>
      <p:sp>
        <p:nvSpPr>
          <p:cNvPr id="853" name="Google Shape;624;p124"/>
          <p:cNvSpPr txBox="1"/>
          <p:nvPr/>
        </p:nvSpPr>
        <p:spPr>
          <a:xfrm>
            <a:off x="237417" y="916909"/>
            <a:ext cx="4220051" cy="231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defRPr b="1" sz="2400"/>
            </a:pPr>
            <a:r>
              <a:t>Říkat počítači co má dělat pomocí instrukcí</a:t>
            </a:r>
          </a:p>
          <a:p>
            <a:pPr marL="138112" indent="-138112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b="1" sz="2400"/>
            </a:pPr>
          </a:p>
        </p:txBody>
      </p:sp>
      <p:pic>
        <p:nvPicPr>
          <p:cNvPr id="854" name="Obrázek" descr="Obrázek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2747" y="2206284"/>
            <a:ext cx="3273956" cy="245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633;p125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sp>
        <p:nvSpPr>
          <p:cNvPr id="85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19 July 2023</a:t>
            </a:r>
          </a:p>
        </p:txBody>
      </p:sp>
      <p:sp>
        <p:nvSpPr>
          <p:cNvPr id="860" name="Google Shape;631;p12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JavaScript je mocný</a:t>
            </a:r>
          </a:p>
        </p:txBody>
      </p:sp>
      <p:grpSp>
        <p:nvGrpSpPr>
          <p:cNvPr id="874" name="Google Shape;632;p125"/>
          <p:cNvGrpSpPr/>
          <p:nvPr/>
        </p:nvGrpSpPr>
        <p:grpSpPr>
          <a:xfrm>
            <a:off x="265171" y="1049437"/>
            <a:ext cx="8628005" cy="3560590"/>
            <a:chOff x="-4414778" y="-274793"/>
            <a:chExt cx="8628003" cy="3560588"/>
          </a:xfrm>
        </p:grpSpPr>
        <p:grpSp>
          <p:nvGrpSpPr>
            <p:cNvPr id="864" name="Seskupit"/>
            <p:cNvGrpSpPr/>
            <p:nvPr/>
          </p:nvGrpSpPr>
          <p:grpSpPr>
            <a:xfrm>
              <a:off x="-4414779" y="-274794"/>
              <a:ext cx="8628005" cy="3560589"/>
              <a:chOff x="-4414778" y="0"/>
              <a:chExt cx="8628003" cy="3560588"/>
            </a:xfrm>
          </p:grpSpPr>
          <p:sp>
            <p:nvSpPr>
              <p:cNvPr id="861" name="Zaoblený obdélník"/>
              <p:cNvSpPr/>
              <p:nvPr/>
            </p:nvSpPr>
            <p:spPr>
              <a:xfrm>
                <a:off x="0" y="149622"/>
                <a:ext cx="4213225" cy="55165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2" name="Jeden z nejpopulárnějších jazyků"/>
              <p:cNvSpPr txBox="1"/>
              <p:nvPr/>
            </p:nvSpPr>
            <p:spPr>
              <a:xfrm>
                <a:off x="26929" y="-1"/>
                <a:ext cx="4159367" cy="850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Jeden z nejpopulárnějších jazyků</a:t>
                </a:r>
              </a:p>
            </p:txBody>
          </p:sp>
          <p:sp>
            <p:nvSpPr>
              <p:cNvPr id="863" name="1.8 mld webový stránek…"/>
              <p:cNvSpPr txBox="1"/>
              <p:nvPr/>
            </p:nvSpPr>
            <p:spPr>
              <a:xfrm>
                <a:off x="-4414779" y="2587006"/>
                <a:ext cx="4159366" cy="973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900"/>
                  </a:spcBef>
                  <a:defRPr sz="2300"/>
                </a:pPr>
                <a:r>
                  <a:t>1.8 mld webový stránek</a:t>
                </a:r>
              </a:p>
              <a:p>
                <a:pPr defTabSz="1022350">
                  <a:lnSpc>
                    <a:spcPct val="90000"/>
                  </a:lnSpc>
                  <a:spcBef>
                    <a:spcPts val="900"/>
                  </a:spcBef>
                  <a:defRPr sz="2300"/>
                </a:pPr>
                <a:r>
                  <a:t>= 98 % webu JS používá</a:t>
                </a:r>
              </a:p>
            </p:txBody>
          </p:sp>
        </p:grpSp>
        <p:grpSp>
          <p:nvGrpSpPr>
            <p:cNvPr id="867" name="Seskupit"/>
            <p:cNvGrpSpPr/>
            <p:nvPr/>
          </p:nvGrpSpPr>
          <p:grpSpPr>
            <a:xfrm>
              <a:off x="-1" y="617886"/>
              <a:ext cx="4213226" cy="551656"/>
              <a:chOff x="0" y="0"/>
              <a:chExt cx="4213225" cy="551654"/>
            </a:xfrm>
          </p:grpSpPr>
          <p:sp>
            <p:nvSpPr>
              <p:cNvPr id="865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6" name="Vytvořen pro web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Vytvořen pro web</a:t>
                </a:r>
              </a:p>
            </p:txBody>
          </p:sp>
        </p:grpSp>
        <p:grpSp>
          <p:nvGrpSpPr>
            <p:cNvPr id="870" name="Seskupit"/>
            <p:cNvGrpSpPr/>
            <p:nvPr/>
          </p:nvGrpSpPr>
          <p:grpSpPr>
            <a:xfrm>
              <a:off x="0" y="2003308"/>
              <a:ext cx="4213225" cy="551656"/>
              <a:chOff x="0" y="0"/>
              <a:chExt cx="4213225" cy="551654"/>
            </a:xfrm>
          </p:grpSpPr>
          <p:sp>
            <p:nvSpPr>
              <p:cNvPr id="868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9" name="Existuje asi miliarda knihoven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Existuje asi miliarda knihoven</a:t>
                </a:r>
              </a:p>
            </p:txBody>
          </p:sp>
        </p:grpSp>
        <p:grpSp>
          <p:nvGrpSpPr>
            <p:cNvPr id="873" name="Seskupit"/>
            <p:cNvGrpSpPr/>
            <p:nvPr/>
          </p:nvGrpSpPr>
          <p:grpSpPr>
            <a:xfrm>
              <a:off x="0" y="1160974"/>
              <a:ext cx="4213226" cy="850901"/>
              <a:chOff x="0" y="-149622"/>
              <a:chExt cx="4213225" cy="850900"/>
            </a:xfrm>
          </p:grpSpPr>
          <p:sp>
            <p:nvSpPr>
              <p:cNvPr id="871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2" name="Může běžet v prohlížači, na serveru a nebo i na lednici"/>
              <p:cNvSpPr txBox="1"/>
              <p:nvPr/>
            </p:nvSpPr>
            <p:spPr>
              <a:xfrm>
                <a:off x="26929" y="-149623"/>
                <a:ext cx="4159367" cy="850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Může běžet v prohlížači, na serveru a nebo i na lednici</a:t>
                </a:r>
              </a:p>
            </p:txBody>
          </p:sp>
        </p:grpSp>
      </p:grpSp>
      <p:pic>
        <p:nvPicPr>
          <p:cNvPr id="875" name="Obrázek" descr="Obrá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509" y="940924"/>
            <a:ext cx="4096915" cy="242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633;p125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sp>
        <p:nvSpPr>
          <p:cNvPr id="880" name="Google Shape;631;p12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JavaScript toho umí opravdu spousta</a:t>
            </a:r>
          </a:p>
        </p:txBody>
      </p:sp>
      <p:grpSp>
        <p:nvGrpSpPr>
          <p:cNvPr id="899" name="Google Shape;632;p125"/>
          <p:cNvGrpSpPr/>
          <p:nvPr/>
        </p:nvGrpSpPr>
        <p:grpSpPr>
          <a:xfrm>
            <a:off x="273773" y="763180"/>
            <a:ext cx="4213226" cy="4078849"/>
            <a:chOff x="0" y="-200976"/>
            <a:chExt cx="4213225" cy="4078848"/>
          </a:xfrm>
        </p:grpSpPr>
        <p:grpSp>
          <p:nvGrpSpPr>
            <p:cNvPr id="883" name="Seskupit"/>
            <p:cNvGrpSpPr/>
            <p:nvPr/>
          </p:nvGrpSpPr>
          <p:grpSpPr>
            <a:xfrm>
              <a:off x="0" y="-200977"/>
              <a:ext cx="4213226" cy="551656"/>
              <a:chOff x="0" y="0"/>
              <a:chExt cx="4213225" cy="551654"/>
            </a:xfrm>
          </p:grpSpPr>
          <p:sp>
            <p:nvSpPr>
              <p:cNvPr id="881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2" name="Node-ar-drone"/>
              <p:cNvSpPr/>
              <p:nvPr/>
            </p:nvSpPr>
            <p:spPr>
              <a:xfrm>
                <a:off x="26929" y="275827"/>
                <a:ext cx="415936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Node-ar-drone</a:t>
                </a:r>
              </a:p>
            </p:txBody>
          </p:sp>
        </p:grpSp>
        <p:grpSp>
          <p:nvGrpSpPr>
            <p:cNvPr id="886" name="Seskupit"/>
            <p:cNvGrpSpPr/>
            <p:nvPr/>
          </p:nvGrpSpPr>
          <p:grpSpPr>
            <a:xfrm>
              <a:off x="0" y="407442"/>
              <a:ext cx="4213226" cy="551656"/>
              <a:chOff x="0" y="0"/>
              <a:chExt cx="4213225" cy="551654"/>
            </a:xfrm>
          </p:grpSpPr>
          <p:sp>
            <p:nvSpPr>
              <p:cNvPr id="884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5" name="Johny-Five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Johny-Five</a:t>
                </a:r>
              </a:p>
            </p:txBody>
          </p:sp>
        </p:grpSp>
        <p:grpSp>
          <p:nvGrpSpPr>
            <p:cNvPr id="889" name="Seskupit"/>
            <p:cNvGrpSpPr/>
            <p:nvPr/>
          </p:nvGrpSpPr>
          <p:grpSpPr>
            <a:xfrm>
              <a:off x="0" y="1015862"/>
              <a:ext cx="4213226" cy="551656"/>
              <a:chOff x="0" y="0"/>
              <a:chExt cx="4213225" cy="551654"/>
            </a:xfrm>
          </p:grpSpPr>
          <p:sp>
            <p:nvSpPr>
              <p:cNvPr id="887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8" name="TensorFlow.js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TensorFlow.js</a:t>
                </a:r>
              </a:p>
            </p:txBody>
          </p:sp>
        </p:grpSp>
        <p:grpSp>
          <p:nvGrpSpPr>
            <p:cNvPr id="892" name="Seskupit"/>
            <p:cNvGrpSpPr/>
            <p:nvPr/>
          </p:nvGrpSpPr>
          <p:grpSpPr>
            <a:xfrm>
              <a:off x="-1" y="1624281"/>
              <a:ext cx="4213226" cy="551656"/>
              <a:chOff x="0" y="0"/>
              <a:chExt cx="4213225" cy="551654"/>
            </a:xfrm>
          </p:grpSpPr>
          <p:sp>
            <p:nvSpPr>
              <p:cNvPr id="890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1" name="React Native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React Native</a:t>
                </a:r>
              </a:p>
            </p:txBody>
          </p:sp>
        </p:grpSp>
        <p:grpSp>
          <p:nvGrpSpPr>
            <p:cNvPr id="895" name="Seskupit"/>
            <p:cNvGrpSpPr/>
            <p:nvPr/>
          </p:nvGrpSpPr>
          <p:grpSpPr>
            <a:xfrm>
              <a:off x="0" y="2668580"/>
              <a:ext cx="4213226" cy="551656"/>
              <a:chOff x="0" y="0"/>
              <a:chExt cx="4213225" cy="551654"/>
            </a:xfrm>
          </p:grpSpPr>
          <p:sp>
            <p:nvSpPr>
              <p:cNvPr id="893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4" name="Electron.js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Electron.js</a:t>
                </a:r>
              </a:p>
            </p:txBody>
          </p:sp>
        </p:grpSp>
        <p:grpSp>
          <p:nvGrpSpPr>
            <p:cNvPr id="898" name="Seskupit"/>
            <p:cNvGrpSpPr/>
            <p:nvPr/>
          </p:nvGrpSpPr>
          <p:grpSpPr>
            <a:xfrm>
              <a:off x="0" y="3326217"/>
              <a:ext cx="4213226" cy="551656"/>
              <a:chOff x="0" y="0"/>
              <a:chExt cx="4213225" cy="551654"/>
            </a:xfrm>
          </p:grpSpPr>
          <p:sp>
            <p:nvSpPr>
              <p:cNvPr id="896" name="Zaoblený obdélník"/>
              <p:cNvSpPr/>
              <p:nvPr/>
            </p:nvSpPr>
            <p:spPr>
              <a:xfrm>
                <a:off x="0" y="0"/>
                <a:ext cx="4213225" cy="55165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700"/>
                  </a:spcBef>
                  <a:defRPr sz="2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7" name="Three.js, Anime.js, Greensock"/>
              <p:cNvSpPr txBox="1"/>
              <p:nvPr/>
            </p:nvSpPr>
            <p:spPr>
              <a:xfrm>
                <a:off x="26929" y="10397"/>
                <a:ext cx="4159367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7630" tIns="87630" rIns="87630" bIns="8763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Three.js, Anime.js, Greensock</a:t>
                </a:r>
              </a:p>
            </p:txBody>
          </p:sp>
        </p:grpSp>
      </p:grpSp>
      <p:sp>
        <p:nvSpPr>
          <p:cNvPr id="900" name="Ovládání dronů"/>
          <p:cNvSpPr txBox="1"/>
          <p:nvPr/>
        </p:nvSpPr>
        <p:spPr>
          <a:xfrm>
            <a:off x="4630623" y="915946"/>
            <a:ext cx="19187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257175">
              <a:buClr>
                <a:schemeClr val="accent1"/>
              </a:buClr>
              <a:buSzPts val="1800"/>
              <a:buFont typeface="Arial"/>
              <a:buChar char="●"/>
            </a:lvl1pPr>
          </a:lstStyle>
          <a:p>
            <a:pPr/>
            <a:r>
              <a:t>Ovládání dronů</a:t>
            </a:r>
          </a:p>
        </p:txBody>
      </p:sp>
      <p:sp>
        <p:nvSpPr>
          <p:cNvPr id="901" name="Ovládání robotů, IOT, automatizace"/>
          <p:cNvSpPr txBox="1"/>
          <p:nvPr/>
        </p:nvSpPr>
        <p:spPr>
          <a:xfrm>
            <a:off x="4630623" y="1497777"/>
            <a:ext cx="395158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257175">
              <a:buClr>
                <a:schemeClr val="accent1"/>
              </a:buClr>
              <a:buSzPts val="1800"/>
              <a:buFont typeface="Arial"/>
              <a:buChar char="●"/>
            </a:lvl1pPr>
          </a:lstStyle>
          <a:p>
            <a:pPr/>
            <a:r>
              <a:t>Ovládání robotů, IOT, automatizace</a:t>
            </a:r>
          </a:p>
        </p:txBody>
      </p:sp>
      <p:sp>
        <p:nvSpPr>
          <p:cNvPr id="902" name="Machine learning models"/>
          <p:cNvSpPr txBox="1"/>
          <p:nvPr/>
        </p:nvSpPr>
        <p:spPr>
          <a:xfrm>
            <a:off x="4634439" y="2079608"/>
            <a:ext cx="289699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257175">
              <a:buClr>
                <a:schemeClr val="accent1"/>
              </a:buClr>
              <a:buSzPts val="1800"/>
              <a:buFont typeface="Arial"/>
              <a:buChar char="●"/>
            </a:lvl1pPr>
          </a:lstStyle>
          <a:p>
            <a:pPr/>
            <a:r>
              <a:t>Machine learning models</a:t>
            </a:r>
          </a:p>
        </p:txBody>
      </p:sp>
      <p:sp>
        <p:nvSpPr>
          <p:cNvPr id="903" name="Nativní mobilní i desktopové aplikace   např. Facebook, Pinterest, Bolt Food,    Puma …"/>
          <p:cNvSpPr txBox="1"/>
          <p:nvPr/>
        </p:nvSpPr>
        <p:spPr>
          <a:xfrm>
            <a:off x="4634439" y="2709541"/>
            <a:ext cx="433277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257175">
              <a:buClr>
                <a:schemeClr val="accent1"/>
              </a:buClr>
              <a:buSzPts val="1800"/>
              <a:buFont typeface="Arial"/>
              <a:buChar char="●"/>
            </a:pPr>
            <a:r>
              <a:t>Nativní mobilní i desktopové aplikace</a:t>
            </a:r>
            <a:br/>
            <a:r>
              <a:t>  např. Facebook, Pinterest, Bolt Food, </a:t>
            </a:r>
            <a:br/>
            <a:r>
              <a:t>  Puma …</a:t>
            </a:r>
          </a:p>
        </p:txBody>
      </p:sp>
      <p:sp>
        <p:nvSpPr>
          <p:cNvPr id="904" name="Desktopové aplikace pro všechny OS   např. VS Code, Discord, Twitch, Skype"/>
          <p:cNvSpPr txBox="1"/>
          <p:nvPr/>
        </p:nvSpPr>
        <p:spPr>
          <a:xfrm>
            <a:off x="4615408" y="3742056"/>
            <a:ext cx="44173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257175">
              <a:buClr>
                <a:schemeClr val="accent1"/>
              </a:buClr>
              <a:buSzPts val="1800"/>
              <a:buFont typeface="Arial"/>
              <a:buChar char="●"/>
            </a:pPr>
            <a:r>
              <a:t>Desktopové aplikace pro všechny OS</a:t>
            </a:r>
            <a:br/>
            <a:r>
              <a:t>  např. VS Code, Discord, Twitch, Skype</a:t>
            </a:r>
          </a:p>
        </p:txBody>
      </p:sp>
      <p:sp>
        <p:nvSpPr>
          <p:cNvPr id="90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19 July 2023</a:t>
            </a:r>
          </a:p>
        </p:txBody>
      </p:sp>
      <p:sp>
        <p:nvSpPr>
          <p:cNvPr id="906" name="Animace"/>
          <p:cNvSpPr txBox="1"/>
          <p:nvPr/>
        </p:nvSpPr>
        <p:spPr>
          <a:xfrm>
            <a:off x="4634439" y="4495172"/>
            <a:ext cx="1308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257175">
              <a:buClr>
                <a:schemeClr val="accent1"/>
              </a:buClr>
              <a:buSzPts val="1800"/>
              <a:buFont typeface="Arial"/>
              <a:buChar char="●"/>
            </a:lvl1pPr>
          </a:lstStyle>
          <a:p>
            <a:pPr/>
            <a:r>
              <a:t>Animace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sp>
        <p:nvSpPr>
          <p:cNvPr id="91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/>
            </a:lvl1pPr>
          </a:lstStyle>
          <a:p>
            <a:pPr/>
            <a:r>
              <a:t>11 July 2021</a:t>
            </a:r>
          </a:p>
        </p:txBody>
      </p:sp>
      <p:sp>
        <p:nvSpPr>
          <p:cNvPr id="912" name="Title 1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Co se naučíme ?</a:t>
            </a:r>
          </a:p>
        </p:txBody>
      </p:sp>
      <p:grpSp>
        <p:nvGrpSpPr>
          <p:cNvPr id="925" name="Text Placeholder 2"/>
          <p:cNvGrpSpPr/>
          <p:nvPr/>
        </p:nvGrpSpPr>
        <p:grpSpPr>
          <a:xfrm>
            <a:off x="251416" y="1198587"/>
            <a:ext cx="4842672" cy="3142966"/>
            <a:chOff x="0" y="0"/>
            <a:chExt cx="4842672" cy="3142965"/>
          </a:xfrm>
        </p:grpSpPr>
        <p:grpSp>
          <p:nvGrpSpPr>
            <p:cNvPr id="915" name="Seskupit"/>
            <p:cNvGrpSpPr/>
            <p:nvPr/>
          </p:nvGrpSpPr>
          <p:grpSpPr>
            <a:xfrm>
              <a:off x="0" y="0"/>
              <a:ext cx="2306035" cy="1383621"/>
              <a:chOff x="0" y="0"/>
              <a:chExt cx="2306034" cy="1383620"/>
            </a:xfrm>
          </p:grpSpPr>
          <p:sp>
            <p:nvSpPr>
              <p:cNvPr id="913" name="Obdélník"/>
              <p:cNvSpPr/>
              <p:nvPr/>
            </p:nvSpPr>
            <p:spPr>
              <a:xfrm>
                <a:off x="-1" y="-1"/>
                <a:ext cx="2306036" cy="1383622"/>
              </a:xfrm>
              <a:prstGeom prst="rect">
                <a:avLst/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4" name="Základy"/>
              <p:cNvSpPr txBox="1"/>
              <p:nvPr/>
            </p:nvSpPr>
            <p:spPr>
              <a:xfrm>
                <a:off x="0" y="312080"/>
                <a:ext cx="2306035" cy="759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5729" tIns="125729" rIns="125729" bIns="125729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Základy</a:t>
                </a:r>
              </a:p>
            </p:txBody>
          </p:sp>
        </p:grpSp>
        <p:grpSp>
          <p:nvGrpSpPr>
            <p:cNvPr id="918" name="Seskupit"/>
            <p:cNvGrpSpPr/>
            <p:nvPr/>
          </p:nvGrpSpPr>
          <p:grpSpPr>
            <a:xfrm>
              <a:off x="2536637" y="0"/>
              <a:ext cx="2306036" cy="1383621"/>
              <a:chOff x="0" y="0"/>
              <a:chExt cx="2306034" cy="1383620"/>
            </a:xfrm>
          </p:grpSpPr>
          <p:sp>
            <p:nvSpPr>
              <p:cNvPr id="916" name="Obdélník"/>
              <p:cNvSpPr/>
              <p:nvPr/>
            </p:nvSpPr>
            <p:spPr>
              <a:xfrm>
                <a:off x="-1" y="-1"/>
                <a:ext cx="2306036" cy="1383622"/>
              </a:xfrm>
              <a:prstGeom prst="rect">
                <a:avLst/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7" name="Funkce"/>
              <p:cNvSpPr txBox="1"/>
              <p:nvPr/>
            </p:nvSpPr>
            <p:spPr>
              <a:xfrm>
                <a:off x="0" y="312080"/>
                <a:ext cx="2306035" cy="759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5729" tIns="125729" rIns="125729" bIns="125729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Funkce</a:t>
                </a:r>
              </a:p>
            </p:txBody>
          </p:sp>
        </p:grpSp>
        <p:grpSp>
          <p:nvGrpSpPr>
            <p:cNvPr id="921" name="Seskupit"/>
            <p:cNvGrpSpPr/>
            <p:nvPr/>
          </p:nvGrpSpPr>
          <p:grpSpPr>
            <a:xfrm>
              <a:off x="0" y="1614225"/>
              <a:ext cx="2306035" cy="1383621"/>
              <a:chOff x="0" y="0"/>
              <a:chExt cx="2306034" cy="1383620"/>
            </a:xfrm>
          </p:grpSpPr>
          <p:sp>
            <p:nvSpPr>
              <p:cNvPr id="919" name="Obdélník"/>
              <p:cNvSpPr/>
              <p:nvPr/>
            </p:nvSpPr>
            <p:spPr>
              <a:xfrm>
                <a:off x="-1" y="-1"/>
                <a:ext cx="2306036" cy="1383622"/>
              </a:xfrm>
              <a:prstGeom prst="rect">
                <a:avLst/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0" name="Proměnné"/>
              <p:cNvSpPr txBox="1"/>
              <p:nvPr/>
            </p:nvSpPr>
            <p:spPr>
              <a:xfrm>
                <a:off x="0" y="312080"/>
                <a:ext cx="2306035" cy="759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5729" tIns="125729" rIns="125729" bIns="125729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Proměnné</a:t>
                </a:r>
              </a:p>
            </p:txBody>
          </p:sp>
        </p:grpSp>
        <p:grpSp>
          <p:nvGrpSpPr>
            <p:cNvPr id="924" name="Seskupit"/>
            <p:cNvGrpSpPr/>
            <p:nvPr/>
          </p:nvGrpSpPr>
          <p:grpSpPr>
            <a:xfrm>
              <a:off x="2536638" y="1469105"/>
              <a:ext cx="2306035" cy="1673861"/>
              <a:chOff x="0" y="0"/>
              <a:chExt cx="2306034" cy="1673860"/>
            </a:xfrm>
          </p:grpSpPr>
          <p:sp>
            <p:nvSpPr>
              <p:cNvPr id="922" name="Obdélník"/>
              <p:cNvSpPr/>
              <p:nvPr/>
            </p:nvSpPr>
            <p:spPr>
              <a:xfrm>
                <a:off x="0" y="145119"/>
                <a:ext cx="2306035" cy="1383621"/>
              </a:xfrm>
              <a:prstGeom prst="rect">
                <a:avLst/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6350" tIns="6350" rIns="6350" bIns="6350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3" name="Manipulace s HTML/CSS"/>
              <p:cNvSpPr txBox="1"/>
              <p:nvPr/>
            </p:nvSpPr>
            <p:spPr>
              <a:xfrm>
                <a:off x="0" y="0"/>
                <a:ext cx="2306035" cy="1673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5729" tIns="125729" rIns="125729" bIns="125729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Manipulace s HTML/CSS</a:t>
                </a:r>
              </a:p>
            </p:txBody>
          </p:sp>
        </p:grpSp>
      </p:grpSp>
      <p:sp>
        <p:nvSpPr>
          <p:cNvPr id="926" name="Text Placeholder 2"/>
          <p:cNvSpPr txBox="1"/>
          <p:nvPr/>
        </p:nvSpPr>
        <p:spPr>
          <a:xfrm>
            <a:off x="5140400" y="1086067"/>
            <a:ext cx="3957880" cy="270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38112" indent="-138112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</a:p>
          <a:p>
            <a:pPr>
              <a:spcBef>
                <a:spcPts val="600"/>
              </a:spcBef>
              <a:defRPr b="1"/>
            </a:pPr>
            <a:r>
              <a:t>Dobré zdroje:</a:t>
            </a:r>
          </a:p>
          <a:p>
            <a:pPr marL="138112" indent="-138112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u="sng"/>
            </a:pPr>
            <a:r>
              <a:t>https://developer.mozilla.org/cs/docs/Web/JavaScript</a:t>
            </a:r>
          </a:p>
          <a:p>
            <a:pPr marL="138112" indent="-138112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u="sng"/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https://www.w3schools.com/js</a:t>
            </a:r>
          </a:p>
          <a:p>
            <a:pPr marL="138112" indent="-138112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</a:p>
          <a:p>
            <a:pPr marL="138112" indent="-138112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Ukázka: příklad na funkce (např. kreslení obdélníků pomocí čar)…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Link #1</a:t>
            </a:r>
          </a:p>
        </p:txBody>
      </p:sp>
      <p:sp>
        <p:nvSpPr>
          <p:cNvPr id="931" name="Text Placeholder 2"/>
          <p:cNvSpPr txBox="1"/>
          <p:nvPr>
            <p:ph type="body" idx="1"/>
          </p:nvPr>
        </p:nvSpPr>
        <p:spPr>
          <a:xfrm>
            <a:off x="311699" y="1228674"/>
            <a:ext cx="8520602" cy="3340127"/>
          </a:xfrm>
          <a:prstGeom prst="rect">
            <a:avLst/>
          </a:prstGeom>
        </p:spPr>
        <p:txBody>
          <a:bodyPr/>
          <a:lstStyle/>
          <a:p>
            <a:pPr marL="428625" indent="-342900">
              <a:buFontTx/>
              <a:buAutoNum type="arabicPeriod" startAt="1"/>
            </a:pPr>
            <a:r>
              <a:t>Vytvořte si nový projekt a v něm soubor index.html</a:t>
            </a:r>
          </a:p>
          <a:p>
            <a:pPr marL="428625" indent="-342900">
              <a:buFontTx/>
              <a:buAutoNum type="arabicPeriod" startAt="1"/>
            </a:pPr>
            <a:r>
              <a:t>V novém projektu si vytvořte adresář „js“</a:t>
            </a:r>
          </a:p>
          <a:p>
            <a:pPr marL="428625" indent="-342900">
              <a:buFontTx/>
              <a:buAutoNum type="arabicPeriod" startAt="1"/>
            </a:pPr>
            <a:r>
              <a:t>V něm vytvořte soubor script.js</a:t>
            </a:r>
          </a:p>
          <a:p>
            <a:pPr marL="428625" indent="-342900">
              <a:buFontTx/>
              <a:buAutoNum type="arabicPeriod" startAt="1"/>
            </a:pPr>
            <a:r>
              <a:t>Nalinkujte do hlavičky projektu</a:t>
            </a:r>
          </a:p>
        </p:txBody>
      </p:sp>
      <p:pic>
        <p:nvPicPr>
          <p:cNvPr id="9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178" y="3051264"/>
            <a:ext cx="6729912" cy="1159547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Obdélník"/>
          <p:cNvSpPr/>
          <p:nvPr/>
        </p:nvSpPr>
        <p:spPr>
          <a:xfrm>
            <a:off x="1947113" y="3301741"/>
            <a:ext cx="4449414" cy="409154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lIns="6350" tIns="6350" rIns="6350" bIns="635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31564" r="0" b="0"/>
          <a:stretch>
            <a:fillRect/>
          </a:stretch>
        </p:blipFill>
        <p:spPr>
          <a:xfrm>
            <a:off x="1500187" y="2450592"/>
            <a:ext cx="6143626" cy="449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336" y="3252787"/>
            <a:ext cx="7467601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Text Placeholder 2"/>
          <p:cNvSpPr txBox="1"/>
          <p:nvPr>
            <p:ph type="body" sz="quarter" idx="1"/>
          </p:nvPr>
        </p:nvSpPr>
        <p:spPr>
          <a:xfrm>
            <a:off x="155836" y="1093850"/>
            <a:ext cx="8520602" cy="796863"/>
          </a:xfrm>
          <a:prstGeom prst="rect">
            <a:avLst/>
          </a:prstGeom>
        </p:spPr>
        <p:txBody>
          <a:bodyPr/>
          <a:lstStyle/>
          <a:p>
            <a:pPr/>
            <a:r>
              <a:t>Zkontrolujeme v prohlížeči, že se nám správně napárovalo</a:t>
            </a:r>
          </a:p>
        </p:txBody>
      </p:sp>
      <p:pic>
        <p:nvPicPr>
          <p:cNvPr id="938" name="Obrázek" descr="Obrázek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5605" y="580352"/>
            <a:ext cx="2410013" cy="135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Proměnná #2</a:t>
            </a:r>
          </a:p>
        </p:txBody>
      </p:sp>
      <p:sp>
        <p:nvSpPr>
          <p:cNvPr id="941" name="Text Placeholder 2"/>
          <p:cNvSpPr txBox="1"/>
          <p:nvPr>
            <p:ph type="body" idx="1"/>
          </p:nvPr>
        </p:nvSpPr>
        <p:spPr>
          <a:xfrm>
            <a:off x="415608" y="1093849"/>
            <a:ext cx="8520602" cy="3340127"/>
          </a:xfrm>
          <a:prstGeom prst="rect">
            <a:avLst/>
          </a:prstGeom>
        </p:spPr>
        <p:txBody>
          <a:bodyPr/>
          <a:lstStyle/>
          <a:p>
            <a:pPr/>
            <a:r>
              <a:t>Deklarace</a:t>
            </a:r>
            <a:endParaRPr>
              <a:solidFill>
                <a:srgbClr val="FFFFFF"/>
              </a:solidFill>
            </a:endParaRPr>
          </a:p>
          <a:p>
            <a:pPr/>
            <a:r>
              <a:t>Slouží k uchování nějaké informace k pozdějšímu využití a lze ji později měnit</a:t>
            </a:r>
          </a:p>
          <a:p>
            <a:pPr/>
          </a:p>
          <a:p>
            <a:pPr/>
            <a:r>
              <a:t>Uprostřed funkce (v omezeném scopu) se deklaruje slůvkem let</a:t>
            </a:r>
          </a:p>
        </p:txBody>
      </p:sp>
      <p:sp>
        <p:nvSpPr>
          <p:cNvPr id="942" name="TextBox 4"/>
          <p:cNvSpPr txBox="1"/>
          <p:nvPr/>
        </p:nvSpPr>
        <p:spPr>
          <a:xfrm>
            <a:off x="4634424" y="2932429"/>
            <a:ext cx="195072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Vytvořil jsem proměnnou s názvem „pokusu“ a hodnotou 0</a:t>
            </a:r>
          </a:p>
        </p:txBody>
      </p:sp>
      <p:sp>
        <p:nvSpPr>
          <p:cNvPr id="943" name="Rectangle 5"/>
          <p:cNvSpPr/>
          <p:nvPr/>
        </p:nvSpPr>
        <p:spPr>
          <a:xfrm>
            <a:off x="1573565" y="3345179"/>
            <a:ext cx="2193974" cy="383541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let</a:t>
            </a:r>
            <a:r>
              <a:rPr>
                <a:solidFill>
                  <a:srgbClr val="D4D4D4"/>
                </a:solidFill>
              </a:rPr>
              <a:t> pokusu = </a:t>
            </a:r>
            <a:r>
              <a:rPr>
                <a:solidFill>
                  <a:srgbClr val="B5CEA8"/>
                </a:solidFill>
              </a:rPr>
              <a:t>0</a:t>
            </a:r>
            <a:r>
              <a:rPr>
                <a:solidFill>
                  <a:srgbClr val="D4D4D4"/>
                </a:solidFill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1"/>
          <p:cNvSpPr txBox="1"/>
          <p:nvPr>
            <p:ph type="title"/>
          </p:nvPr>
        </p:nvSpPr>
        <p:spPr>
          <a:xfrm>
            <a:off x="311699" y="292850"/>
            <a:ext cx="8520602" cy="801000"/>
          </a:xfrm>
          <a:prstGeom prst="rect">
            <a:avLst/>
          </a:prstGeom>
        </p:spPr>
        <p:txBody>
          <a:bodyPr/>
          <a:lstStyle/>
          <a:p>
            <a:pPr/>
            <a:r>
              <a:t>První program - Funkce #3</a:t>
            </a:r>
          </a:p>
        </p:txBody>
      </p:sp>
      <p:sp>
        <p:nvSpPr>
          <p:cNvPr id="946" name="Text Placeholder 2"/>
          <p:cNvSpPr txBox="1"/>
          <p:nvPr>
            <p:ph type="body" sz="half" idx="1"/>
          </p:nvPr>
        </p:nvSpPr>
        <p:spPr>
          <a:xfrm>
            <a:off x="1376774" y="967741"/>
            <a:ext cx="6390452" cy="1604010"/>
          </a:xfrm>
          <a:prstGeom prst="rect">
            <a:avLst/>
          </a:prstGeom>
        </p:spPr>
        <p:txBody>
          <a:bodyPr/>
          <a:lstStyle/>
          <a:p>
            <a:pPr/>
            <a:r>
              <a:t>Provádí nějakou úlohu (logickou, grafickou) – třeba sečtu dvě čísla</a:t>
            </a:r>
          </a:p>
          <a:p>
            <a:pPr/>
            <a:r>
              <a:t>Lze je zavolat a tak úlohu vykonat</a:t>
            </a:r>
          </a:p>
          <a:p>
            <a:pPr/>
            <a:r>
              <a:t>Zápis</a:t>
            </a:r>
          </a:p>
        </p:txBody>
      </p:sp>
      <p:pic>
        <p:nvPicPr>
          <p:cNvPr id="94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6774" y="2768570"/>
            <a:ext cx="5965266" cy="741949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TextBox 6"/>
          <p:cNvSpPr txBox="1"/>
          <p:nvPr/>
        </p:nvSpPr>
        <p:spPr>
          <a:xfrm>
            <a:off x="1225672" y="2306571"/>
            <a:ext cx="2254830" cy="294641"/>
          </a:xfrm>
          <a:prstGeom prst="rect">
            <a:avLst/>
          </a:prstGeom>
          <a:gradFill>
            <a:gsLst>
              <a:gs pos="0">
                <a:srgbClr val="7F1283"/>
              </a:gs>
              <a:gs pos="80000">
                <a:srgbClr val="A718AC"/>
              </a:gs>
              <a:gs pos="100000">
                <a:srgbClr val="AA15B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Název funkce</a:t>
            </a:r>
          </a:p>
        </p:txBody>
      </p:sp>
      <p:sp>
        <p:nvSpPr>
          <p:cNvPr id="949" name="TextBox 7"/>
          <p:cNvSpPr txBox="1"/>
          <p:nvPr/>
        </p:nvSpPr>
        <p:spPr>
          <a:xfrm>
            <a:off x="4166577" y="2292544"/>
            <a:ext cx="2254829" cy="294641"/>
          </a:xfrm>
          <a:prstGeom prst="rect">
            <a:avLst/>
          </a:prstGeom>
          <a:gradFill>
            <a:gsLst>
              <a:gs pos="0">
                <a:srgbClr val="7F1283"/>
              </a:gs>
              <a:gs pos="80000">
                <a:srgbClr val="A718AC"/>
              </a:gs>
              <a:gs pos="100000">
                <a:srgbClr val="AA15B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parametry funkce</a:t>
            </a:r>
          </a:p>
        </p:txBody>
      </p:sp>
      <p:sp>
        <p:nvSpPr>
          <p:cNvPr id="950" name="TextBox 8"/>
          <p:cNvSpPr txBox="1"/>
          <p:nvPr/>
        </p:nvSpPr>
        <p:spPr>
          <a:xfrm>
            <a:off x="6639810" y="2977939"/>
            <a:ext cx="2254830" cy="294641"/>
          </a:xfrm>
          <a:prstGeom prst="rect">
            <a:avLst/>
          </a:prstGeom>
          <a:gradFill>
            <a:gsLst>
              <a:gs pos="0">
                <a:srgbClr val="7F1283"/>
              </a:gs>
              <a:gs pos="80000">
                <a:srgbClr val="A718AC"/>
              </a:gs>
              <a:gs pos="100000">
                <a:srgbClr val="AA15B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tělo funkce</a:t>
            </a:r>
          </a:p>
        </p:txBody>
      </p:sp>
      <p:sp>
        <p:nvSpPr>
          <p:cNvPr id="951" name="TextBox 10"/>
          <p:cNvSpPr txBox="1"/>
          <p:nvPr/>
        </p:nvSpPr>
        <p:spPr>
          <a:xfrm>
            <a:off x="249360" y="3634430"/>
            <a:ext cx="2254830" cy="294641"/>
          </a:xfrm>
          <a:prstGeom prst="rect">
            <a:avLst/>
          </a:prstGeom>
          <a:gradFill>
            <a:gsLst>
              <a:gs pos="0">
                <a:srgbClr val="7F1283"/>
              </a:gs>
              <a:gs pos="80000">
                <a:srgbClr val="A718AC"/>
              </a:gs>
              <a:gs pos="100000">
                <a:srgbClr val="AA15B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zavolání funkce</a:t>
            </a:r>
          </a:p>
        </p:txBody>
      </p:sp>
      <p:sp>
        <p:nvSpPr>
          <p:cNvPr id="952" name="TextBox 9"/>
          <p:cNvSpPr txBox="1"/>
          <p:nvPr/>
        </p:nvSpPr>
        <p:spPr>
          <a:xfrm>
            <a:off x="1376774" y="4147732"/>
            <a:ext cx="3131174" cy="294641"/>
          </a:xfrm>
          <a:prstGeom prst="rect">
            <a:avLst/>
          </a:prstGeom>
          <a:gradFill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>
                <a:solidFill>
                  <a:srgbClr val="FFFFFF"/>
                </a:solidFill>
              </a:defRPr>
            </a:pPr>
            <a:r>
              <a:t>myFunction</a:t>
            </a:r>
            <a:r>
              <a:rPr>
                <a:solidFill>
                  <a:schemeClr val="accent6"/>
                </a:solidFill>
              </a:rPr>
              <a:t>(</a:t>
            </a:r>
            <a:r>
              <a:rPr>
                <a:solidFill>
                  <a:srgbClr val="92D050"/>
                </a:solidFill>
              </a:rPr>
              <a:t>4, 3</a:t>
            </a:r>
            <a:r>
              <a:rPr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53" name="Straight Arrow Connector 4"/>
          <p:cNvSpPr/>
          <p:nvPr/>
        </p:nvSpPr>
        <p:spPr>
          <a:xfrm>
            <a:off x="2259622" y="2695382"/>
            <a:ext cx="184640" cy="24403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54" name="Straight Arrow Connector 13"/>
          <p:cNvSpPr/>
          <p:nvPr/>
        </p:nvSpPr>
        <p:spPr>
          <a:xfrm flipH="1">
            <a:off x="3138853" y="2565509"/>
            <a:ext cx="948826" cy="283200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55" name="Straight Arrow Connector 15"/>
          <p:cNvSpPr/>
          <p:nvPr/>
        </p:nvSpPr>
        <p:spPr>
          <a:xfrm flipH="1">
            <a:off x="6302871" y="3160485"/>
            <a:ext cx="237071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56" name="Straight Arrow Connector 20"/>
          <p:cNvSpPr/>
          <p:nvPr/>
        </p:nvSpPr>
        <p:spPr>
          <a:xfrm>
            <a:off x="1041033" y="4025715"/>
            <a:ext cx="184641" cy="24403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